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Poppins" charset="1" panose="00000500000000000000"/>
      <p:regular r:id="rId33"/>
    </p:embeddedFont>
    <p:embeddedFont>
      <p:font typeface="Poppins Semi-Bold" charset="1" panose="00000700000000000000"/>
      <p:regular r:id="rId34"/>
    </p:embeddedFont>
    <p:embeddedFont>
      <p:font typeface="Montserrat" charset="1" panose="00000500000000000000"/>
      <p:regular r:id="rId35"/>
    </p:embeddedFont>
    <p:embeddedFont>
      <p:font typeface="Nunito Light" charset="1" panose="00000400000000000000"/>
      <p:regular r:id="rId36"/>
    </p:embeddedFont>
    <p:embeddedFont>
      <p:font typeface="Now Medium" charset="1" panose="000006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https://iftm.edu.br/eventos/epd2024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http://dx.doi.org/10.5753/sbie.2023.234873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http://dx.doi.org/10.5753/sbie.2023.234873" TargetMode="External" Type="http://schemas.openxmlformats.org/officeDocument/2006/relationships/hyperlink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8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9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70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https://doi.org/10.1109/MSR52588.2021.00044" TargetMode="External" Type="http://schemas.openxmlformats.org/officeDocument/2006/relationships/hyperlink"/><Relationship Id="rId8" Target="https://link.springer.com/article/10.1007/s10664-017-9514-4" TargetMode="External" Type="http://schemas.openxmlformats.org/officeDocument/2006/relationships/hyperlink"/><Relationship Id="rId9" Target="http://dx.doi.org/10.1145/2568225.2568292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https://doi.org/10.1109/MSR52588.2021.00044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1419" y="1457660"/>
            <a:ext cx="13797470" cy="5461820"/>
            <a:chOff x="0" y="0"/>
            <a:chExt cx="3633902" cy="14385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3901" cy="1438504"/>
            </a:xfrm>
            <a:custGeom>
              <a:avLst/>
              <a:gdLst/>
              <a:ahLst/>
              <a:cxnLst/>
              <a:rect r="r" b="b" t="t" l="l"/>
              <a:pathLst>
                <a:path h="1438504" w="3633901">
                  <a:moveTo>
                    <a:pt x="0" y="0"/>
                  </a:moveTo>
                  <a:lnTo>
                    <a:pt x="3633901" y="0"/>
                  </a:lnTo>
                  <a:lnTo>
                    <a:pt x="3633901" y="1438504"/>
                  </a:lnTo>
                  <a:lnTo>
                    <a:pt x="0" y="1438504"/>
                  </a:lnTo>
                  <a:close/>
                </a:path>
              </a:pathLst>
            </a:custGeom>
            <a:solidFill>
              <a:srgbClr val="6AC4EA">
                <a:alpha val="3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33902" cy="1476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20746" y="1740728"/>
            <a:ext cx="13278815" cy="4916873"/>
            <a:chOff x="0" y="0"/>
            <a:chExt cx="3497301" cy="12949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97301" cy="1294979"/>
            </a:xfrm>
            <a:custGeom>
              <a:avLst/>
              <a:gdLst/>
              <a:ahLst/>
              <a:cxnLst/>
              <a:rect r="r" b="b" t="t" l="l"/>
              <a:pathLst>
                <a:path h="1294979" w="3497301">
                  <a:moveTo>
                    <a:pt x="0" y="0"/>
                  </a:moveTo>
                  <a:lnTo>
                    <a:pt x="3497301" y="0"/>
                  </a:lnTo>
                  <a:lnTo>
                    <a:pt x="3497301" y="1294979"/>
                  </a:lnTo>
                  <a:lnTo>
                    <a:pt x="0" y="1294979"/>
                  </a:lnTo>
                  <a:close/>
                </a:path>
              </a:pathLst>
            </a:custGeom>
            <a:solidFill>
              <a:srgbClr val="1D1D1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497301" cy="1333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2108507" y="8609183"/>
            <a:ext cx="3950382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261419" y="8609183"/>
            <a:ext cx="4209049" cy="0"/>
          </a:xfrm>
          <a:prstGeom prst="line">
            <a:avLst/>
          </a:prstGeom>
          <a:ln cap="rnd" w="28575">
            <a:solidFill>
              <a:srgbClr val="6AC4E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078861" y="3174895"/>
            <a:ext cx="8075842" cy="3482707"/>
          </a:xfrm>
          <a:custGeom>
            <a:avLst/>
            <a:gdLst/>
            <a:ahLst/>
            <a:cxnLst/>
            <a:rect r="r" b="b" t="t" l="l"/>
            <a:pathLst>
              <a:path h="3482707" w="8075842">
                <a:moveTo>
                  <a:pt x="0" y="0"/>
                </a:moveTo>
                <a:lnTo>
                  <a:pt x="8075842" y="0"/>
                </a:lnTo>
                <a:lnTo>
                  <a:pt x="8075842" y="3482707"/>
                </a:lnTo>
                <a:lnTo>
                  <a:pt x="0" y="348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38584" y="8726230"/>
            <a:ext cx="2590638" cy="1457234"/>
          </a:xfrm>
          <a:custGeom>
            <a:avLst/>
            <a:gdLst/>
            <a:ahLst/>
            <a:cxnLst/>
            <a:rect r="r" b="b" t="t" l="l"/>
            <a:pathLst>
              <a:path h="1457234" w="2590638">
                <a:moveTo>
                  <a:pt x="0" y="0"/>
                </a:moveTo>
                <a:lnTo>
                  <a:pt x="2590638" y="0"/>
                </a:lnTo>
                <a:lnTo>
                  <a:pt x="2590638" y="1457234"/>
                </a:lnTo>
                <a:lnTo>
                  <a:pt x="0" y="1457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49753" y="8725397"/>
            <a:ext cx="2592119" cy="1458067"/>
          </a:xfrm>
          <a:custGeom>
            <a:avLst/>
            <a:gdLst/>
            <a:ahLst/>
            <a:cxnLst/>
            <a:rect r="r" b="b" t="t" l="l"/>
            <a:pathLst>
              <a:path h="1458067" w="2592119">
                <a:moveTo>
                  <a:pt x="0" y="0"/>
                </a:moveTo>
                <a:lnTo>
                  <a:pt x="2592119" y="0"/>
                </a:lnTo>
                <a:lnTo>
                  <a:pt x="2592119" y="1458067"/>
                </a:lnTo>
                <a:lnTo>
                  <a:pt x="0" y="1458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470468" y="8424017"/>
            <a:ext cx="5638039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spc="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6" tooltip="https://iftm.edu.br/eventos/epd2024/"/>
              </a:rPr>
              <a:t>http://</a:t>
            </a:r>
            <a:r>
              <a:rPr lang="en-US" sz="2100" spc="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carloseduardoxp.github.io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20746" y="1765369"/>
            <a:ext cx="13278815" cy="142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2"/>
              </a:lnSpc>
            </a:pPr>
            <a:r>
              <a:rPr lang="en-US" b="true" sz="3965">
                <a:solidFill>
                  <a:srgbClr val="6AC4E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 Google à IA Generativa: A Nova Era do Auxílio na Programação para Estudantes de Computação.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70468" y="6990398"/>
            <a:ext cx="5692223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Carlos Eduardo C. Dantas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carloseduardodantas@iftm.edu.br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89093" y="2321369"/>
            <a:ext cx="12339820" cy="7051326"/>
          </a:xfrm>
          <a:custGeom>
            <a:avLst/>
            <a:gdLst/>
            <a:ahLst/>
            <a:cxnLst/>
            <a:rect r="r" b="b" t="t" l="l"/>
            <a:pathLst>
              <a:path h="7051326" w="12339820">
                <a:moveTo>
                  <a:pt x="0" y="0"/>
                </a:moveTo>
                <a:lnTo>
                  <a:pt x="12339820" y="0"/>
                </a:lnTo>
                <a:lnTo>
                  <a:pt x="12339820" y="7051326"/>
                </a:lnTo>
                <a:lnTo>
                  <a:pt x="0" y="7051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96753" y="2830369"/>
            <a:ext cx="13033415" cy="5229658"/>
          </a:xfrm>
          <a:custGeom>
            <a:avLst/>
            <a:gdLst/>
            <a:ahLst/>
            <a:cxnLst/>
            <a:rect r="r" b="b" t="t" l="l"/>
            <a:pathLst>
              <a:path h="5229658" w="13033415">
                <a:moveTo>
                  <a:pt x="0" y="0"/>
                </a:moveTo>
                <a:lnTo>
                  <a:pt x="13033415" y="0"/>
                </a:lnTo>
                <a:lnTo>
                  <a:pt x="13033415" y="5229657"/>
                </a:lnTo>
                <a:lnTo>
                  <a:pt x="0" y="5229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65088" y="8131261"/>
            <a:ext cx="10675062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https://cbsoft.sbc.org.br/2024/sbes/pesquisa/?lang=pt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27457" y="660399"/>
            <a:ext cx="1180271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Chamada de Artigos SBES 2024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18463" y="-358688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17198" y="2747288"/>
            <a:ext cx="3552507" cy="1856185"/>
          </a:xfrm>
          <a:custGeom>
            <a:avLst/>
            <a:gdLst/>
            <a:ahLst/>
            <a:cxnLst/>
            <a:rect r="r" b="b" t="t" l="l"/>
            <a:pathLst>
              <a:path h="1856185" w="3552507">
                <a:moveTo>
                  <a:pt x="0" y="0"/>
                </a:moveTo>
                <a:lnTo>
                  <a:pt x="3552507" y="0"/>
                </a:lnTo>
                <a:lnTo>
                  <a:pt x="3552507" y="1856184"/>
                </a:lnTo>
                <a:lnTo>
                  <a:pt x="0" y="185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039" y="4117435"/>
            <a:ext cx="4293968" cy="2415357"/>
          </a:xfrm>
          <a:custGeom>
            <a:avLst/>
            <a:gdLst/>
            <a:ahLst/>
            <a:cxnLst/>
            <a:rect r="r" b="b" t="t" l="l"/>
            <a:pathLst>
              <a:path h="2415357" w="4293968">
                <a:moveTo>
                  <a:pt x="0" y="0"/>
                </a:moveTo>
                <a:lnTo>
                  <a:pt x="4293968" y="0"/>
                </a:lnTo>
                <a:lnTo>
                  <a:pt x="4293968" y="2415356"/>
                </a:lnTo>
                <a:lnTo>
                  <a:pt x="0" y="2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36882" y="2834358"/>
            <a:ext cx="3715915" cy="1922986"/>
          </a:xfrm>
          <a:custGeom>
            <a:avLst/>
            <a:gdLst/>
            <a:ahLst/>
            <a:cxnLst/>
            <a:rect r="r" b="b" t="t" l="l"/>
            <a:pathLst>
              <a:path h="1922986" w="3715915">
                <a:moveTo>
                  <a:pt x="0" y="0"/>
                </a:moveTo>
                <a:lnTo>
                  <a:pt x="3715915" y="0"/>
                </a:lnTo>
                <a:lnTo>
                  <a:pt x="3715915" y="1922986"/>
                </a:lnTo>
                <a:lnTo>
                  <a:pt x="0" y="192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55080" y="7868558"/>
            <a:ext cx="3083551" cy="1541776"/>
          </a:xfrm>
          <a:custGeom>
            <a:avLst/>
            <a:gdLst/>
            <a:ahLst/>
            <a:cxnLst/>
            <a:rect r="r" b="b" t="t" l="l"/>
            <a:pathLst>
              <a:path h="1541776" w="3083551">
                <a:moveTo>
                  <a:pt x="0" y="0"/>
                </a:moveTo>
                <a:lnTo>
                  <a:pt x="3083551" y="0"/>
                </a:lnTo>
                <a:lnTo>
                  <a:pt x="3083551" y="1541776"/>
                </a:lnTo>
                <a:lnTo>
                  <a:pt x="0" y="1541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81858" y="8199744"/>
            <a:ext cx="4860298" cy="1277825"/>
          </a:xfrm>
          <a:custGeom>
            <a:avLst/>
            <a:gdLst/>
            <a:ahLst/>
            <a:cxnLst/>
            <a:rect r="r" b="b" t="t" l="l"/>
            <a:pathLst>
              <a:path h="1277825" w="4860298">
                <a:moveTo>
                  <a:pt x="0" y="0"/>
                </a:moveTo>
                <a:lnTo>
                  <a:pt x="4860298" y="0"/>
                </a:lnTo>
                <a:lnTo>
                  <a:pt x="4860298" y="1277825"/>
                </a:lnTo>
                <a:lnTo>
                  <a:pt x="0" y="1277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7490318"/>
            <a:ext cx="3086936" cy="2129986"/>
          </a:xfrm>
          <a:custGeom>
            <a:avLst/>
            <a:gdLst/>
            <a:ahLst/>
            <a:cxnLst/>
            <a:rect r="r" b="b" t="t" l="l"/>
            <a:pathLst>
              <a:path h="2129986" w="3086936">
                <a:moveTo>
                  <a:pt x="0" y="0"/>
                </a:moveTo>
                <a:lnTo>
                  <a:pt x="3086936" y="0"/>
                </a:lnTo>
                <a:lnTo>
                  <a:pt x="3086936" y="2129986"/>
                </a:lnTo>
                <a:lnTo>
                  <a:pt x="0" y="21299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30249" y="3887144"/>
            <a:ext cx="2343983" cy="2343983"/>
          </a:xfrm>
          <a:custGeom>
            <a:avLst/>
            <a:gdLst/>
            <a:ahLst/>
            <a:cxnLst/>
            <a:rect r="r" b="b" t="t" l="l"/>
            <a:pathLst>
              <a:path h="2343983" w="2343983">
                <a:moveTo>
                  <a:pt x="0" y="0"/>
                </a:moveTo>
                <a:lnTo>
                  <a:pt x="2343983" y="0"/>
                </a:lnTo>
                <a:lnTo>
                  <a:pt x="2343983" y="2343983"/>
                </a:lnTo>
                <a:lnTo>
                  <a:pt x="0" y="2343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55080" y="5143500"/>
            <a:ext cx="3335575" cy="1700922"/>
          </a:xfrm>
          <a:custGeom>
            <a:avLst/>
            <a:gdLst/>
            <a:ahLst/>
            <a:cxnLst/>
            <a:rect r="r" b="b" t="t" l="l"/>
            <a:pathLst>
              <a:path h="1700922" w="3335575">
                <a:moveTo>
                  <a:pt x="0" y="0"/>
                </a:moveTo>
                <a:lnTo>
                  <a:pt x="3335574" y="0"/>
                </a:lnTo>
                <a:lnTo>
                  <a:pt x="3335574" y="1700922"/>
                </a:lnTo>
                <a:lnTo>
                  <a:pt x="0" y="17009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49657" y="5522974"/>
            <a:ext cx="4453509" cy="1371398"/>
          </a:xfrm>
          <a:custGeom>
            <a:avLst/>
            <a:gdLst/>
            <a:ahLst/>
            <a:cxnLst/>
            <a:rect r="r" b="b" t="t" l="l"/>
            <a:pathLst>
              <a:path h="1371398" w="4453509">
                <a:moveTo>
                  <a:pt x="0" y="0"/>
                </a:moveTo>
                <a:lnTo>
                  <a:pt x="4453509" y="0"/>
                </a:lnTo>
                <a:lnTo>
                  <a:pt x="4453509" y="1371398"/>
                </a:lnTo>
                <a:lnTo>
                  <a:pt x="0" y="1371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786763" y="520140"/>
            <a:ext cx="11882942" cy="137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LLMs estão sendo cada vez mais utilizados para resolver tarefas de programação!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3967" y="358246"/>
            <a:ext cx="11301259" cy="4633516"/>
          </a:xfrm>
          <a:custGeom>
            <a:avLst/>
            <a:gdLst/>
            <a:ahLst/>
            <a:cxnLst/>
            <a:rect r="r" b="b" t="t" l="l"/>
            <a:pathLst>
              <a:path h="4633516" w="11301259">
                <a:moveTo>
                  <a:pt x="0" y="0"/>
                </a:moveTo>
                <a:lnTo>
                  <a:pt x="11301259" y="0"/>
                </a:lnTo>
                <a:lnTo>
                  <a:pt x="11301259" y="4633516"/>
                </a:lnTo>
                <a:lnTo>
                  <a:pt x="0" y="4633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53560" y="5143500"/>
            <a:ext cx="9988548" cy="3840533"/>
          </a:xfrm>
          <a:custGeom>
            <a:avLst/>
            <a:gdLst/>
            <a:ahLst/>
            <a:cxnLst/>
            <a:rect r="r" b="b" t="t" l="l"/>
            <a:pathLst>
              <a:path h="3840533" w="9988548">
                <a:moveTo>
                  <a:pt x="0" y="0"/>
                </a:moveTo>
                <a:lnTo>
                  <a:pt x="9988548" y="0"/>
                </a:lnTo>
                <a:lnTo>
                  <a:pt x="9988548" y="3840533"/>
                </a:lnTo>
                <a:lnTo>
                  <a:pt x="0" y="3840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20029" y="9229725"/>
            <a:ext cx="5219398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</a:t>
            </a:r>
            <a:r>
              <a:rPr lang="en-US" sz="2100" spc="298" u="sng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  <a:hlinkClick r:id="rId6" tooltip="http://dx.doi.org/10.5753/sbie.2023.234873"/>
              </a:rPr>
              <a:t>10.5753/sbie.2023.234873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3967" y="358246"/>
            <a:ext cx="11301259" cy="4633516"/>
          </a:xfrm>
          <a:custGeom>
            <a:avLst/>
            <a:gdLst/>
            <a:ahLst/>
            <a:cxnLst/>
            <a:rect r="r" b="b" t="t" l="l"/>
            <a:pathLst>
              <a:path h="4633516" w="11301259">
                <a:moveTo>
                  <a:pt x="0" y="0"/>
                </a:moveTo>
                <a:lnTo>
                  <a:pt x="11301259" y="0"/>
                </a:lnTo>
                <a:lnTo>
                  <a:pt x="11301259" y="4633516"/>
                </a:lnTo>
                <a:lnTo>
                  <a:pt x="0" y="4633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7962007"/>
            <a:ext cx="5219398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</a:t>
            </a:r>
            <a:r>
              <a:rPr lang="en-US" sz="2100" spc="298" u="sng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  <a:hlinkClick r:id="rId5" tooltip="http://dx.doi.org/10.5753/sbie.2023.234873"/>
              </a:rPr>
              <a:t>10.5753/sbie.2023.234873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983301" y="5222975"/>
            <a:ext cx="10471926" cy="1101212"/>
            <a:chOff x="0" y="0"/>
            <a:chExt cx="27994773" cy="29438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184096" y="5441446"/>
            <a:ext cx="518425" cy="518425"/>
          </a:xfrm>
          <a:custGeom>
            <a:avLst/>
            <a:gdLst/>
            <a:ahLst/>
            <a:cxnLst/>
            <a:rect r="r" b="b" t="t" l="l"/>
            <a:pathLst>
              <a:path h="518425" w="518425">
                <a:moveTo>
                  <a:pt x="0" y="0"/>
                </a:moveTo>
                <a:lnTo>
                  <a:pt x="518425" y="0"/>
                </a:lnTo>
                <a:lnTo>
                  <a:pt x="518425" y="518425"/>
                </a:lnTo>
                <a:lnTo>
                  <a:pt x="0" y="518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44252" y="5402532"/>
            <a:ext cx="9610974" cy="62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A dependência excessiva da ferramenta </a:t>
            </a: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pode limitar o desenvolvimento de habilidades críticas e independentes nos alunos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983301" y="6460745"/>
            <a:ext cx="10471926" cy="1101212"/>
            <a:chOff x="0" y="0"/>
            <a:chExt cx="27994773" cy="29438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184096" y="6679216"/>
            <a:ext cx="518425" cy="518425"/>
          </a:xfrm>
          <a:custGeom>
            <a:avLst/>
            <a:gdLst/>
            <a:ahLst/>
            <a:cxnLst/>
            <a:rect r="r" b="b" t="t" l="l"/>
            <a:pathLst>
              <a:path h="518425" w="518425">
                <a:moveTo>
                  <a:pt x="0" y="0"/>
                </a:moveTo>
                <a:lnTo>
                  <a:pt x="518425" y="0"/>
                </a:lnTo>
                <a:lnTo>
                  <a:pt x="518425" y="518425"/>
                </a:lnTo>
                <a:lnTo>
                  <a:pt x="0" y="5184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44252" y="6545111"/>
            <a:ext cx="9610974" cy="94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7"/>
              </a:lnSpc>
            </a:pPr>
            <a:r>
              <a:rPr lang="en-US" sz="2081" b="true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 O ChatGPT permite uma interação personalizada e adaptativa,</a:t>
            </a:r>
          </a:p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fornecendo suporte, feedback imediato e exemplos práticos de códigos aos alunos.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68634" y="1028700"/>
            <a:ext cx="11301259" cy="3079593"/>
          </a:xfrm>
          <a:custGeom>
            <a:avLst/>
            <a:gdLst/>
            <a:ahLst/>
            <a:cxnLst/>
            <a:rect r="r" b="b" t="t" l="l"/>
            <a:pathLst>
              <a:path h="3079593" w="11301259">
                <a:moveTo>
                  <a:pt x="0" y="0"/>
                </a:moveTo>
                <a:lnTo>
                  <a:pt x="11301259" y="0"/>
                </a:lnTo>
                <a:lnTo>
                  <a:pt x="11301259" y="3079593"/>
                </a:lnTo>
                <a:lnTo>
                  <a:pt x="0" y="3079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51134" y="4522981"/>
            <a:ext cx="8736258" cy="620519"/>
          </a:xfrm>
          <a:custGeom>
            <a:avLst/>
            <a:gdLst/>
            <a:ahLst/>
            <a:cxnLst/>
            <a:rect r="r" b="b" t="t" l="l"/>
            <a:pathLst>
              <a:path h="620519" w="8736258">
                <a:moveTo>
                  <a:pt x="0" y="0"/>
                </a:moveTo>
                <a:lnTo>
                  <a:pt x="8736258" y="0"/>
                </a:lnTo>
                <a:lnTo>
                  <a:pt x="8736258" y="620519"/>
                </a:lnTo>
                <a:lnTo>
                  <a:pt x="0" y="620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83823" y="5562600"/>
            <a:ext cx="3345216" cy="3366523"/>
          </a:xfrm>
          <a:custGeom>
            <a:avLst/>
            <a:gdLst/>
            <a:ahLst/>
            <a:cxnLst/>
            <a:rect r="r" b="b" t="t" l="l"/>
            <a:pathLst>
              <a:path h="3366523" w="3345216">
                <a:moveTo>
                  <a:pt x="0" y="0"/>
                </a:moveTo>
                <a:lnTo>
                  <a:pt x="3345216" y="0"/>
                </a:lnTo>
                <a:lnTo>
                  <a:pt x="3345216" y="3366523"/>
                </a:lnTo>
                <a:lnTo>
                  <a:pt x="0" y="3366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85221" y="5571456"/>
            <a:ext cx="3292680" cy="3357667"/>
          </a:xfrm>
          <a:custGeom>
            <a:avLst/>
            <a:gdLst/>
            <a:ahLst/>
            <a:cxnLst/>
            <a:rect r="r" b="b" t="t" l="l"/>
            <a:pathLst>
              <a:path h="3357667" w="3292680">
                <a:moveTo>
                  <a:pt x="0" y="0"/>
                </a:moveTo>
                <a:lnTo>
                  <a:pt x="3292680" y="0"/>
                </a:lnTo>
                <a:lnTo>
                  <a:pt x="3292680" y="3357667"/>
                </a:lnTo>
                <a:lnTo>
                  <a:pt x="0" y="33576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39420" y="9329173"/>
            <a:ext cx="8961504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https://dx.doi.org/10.1109/QRS60937.2023.00028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16997" y="1651211"/>
            <a:ext cx="12382943" cy="7259500"/>
          </a:xfrm>
          <a:custGeom>
            <a:avLst/>
            <a:gdLst/>
            <a:ahLst/>
            <a:cxnLst/>
            <a:rect r="r" b="b" t="t" l="l"/>
            <a:pathLst>
              <a:path h="7259500" w="12382943">
                <a:moveTo>
                  <a:pt x="0" y="0"/>
                </a:moveTo>
                <a:lnTo>
                  <a:pt x="12382943" y="0"/>
                </a:lnTo>
                <a:lnTo>
                  <a:pt x="12382943" y="7259500"/>
                </a:lnTo>
                <a:lnTo>
                  <a:pt x="0" y="7259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17508" y="9370312"/>
            <a:ext cx="14401818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https://github.com/NAIST-SE/DevGPT/files/12923358/2024.MSR.Challenge.pdf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3701" y="9229725"/>
            <a:ext cx="12163843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https://sol.sbc.org.br/index.php/vem/article/view/30288/30094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475618"/>
            <a:ext cx="18288000" cy="8549640"/>
          </a:xfrm>
          <a:custGeom>
            <a:avLst/>
            <a:gdLst/>
            <a:ahLst/>
            <a:cxnLst/>
            <a:rect r="r" b="b" t="t" l="l"/>
            <a:pathLst>
              <a:path h="8549640" w="18288000">
                <a:moveTo>
                  <a:pt x="0" y="0"/>
                </a:moveTo>
                <a:lnTo>
                  <a:pt x="18288000" y="0"/>
                </a:lnTo>
                <a:lnTo>
                  <a:pt x="18288000" y="8549640"/>
                </a:lnTo>
                <a:lnTo>
                  <a:pt x="0" y="8549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4764" y="287651"/>
            <a:ext cx="11263330" cy="3487630"/>
          </a:xfrm>
          <a:custGeom>
            <a:avLst/>
            <a:gdLst/>
            <a:ahLst/>
            <a:cxnLst/>
            <a:rect r="r" b="b" t="t" l="l"/>
            <a:pathLst>
              <a:path h="3487630" w="11263330">
                <a:moveTo>
                  <a:pt x="0" y="0"/>
                </a:moveTo>
                <a:lnTo>
                  <a:pt x="11263329" y="0"/>
                </a:lnTo>
                <a:lnTo>
                  <a:pt x="11263329" y="3487630"/>
                </a:lnTo>
                <a:lnTo>
                  <a:pt x="0" y="348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1282" y="3898179"/>
            <a:ext cx="9469643" cy="5445045"/>
          </a:xfrm>
          <a:custGeom>
            <a:avLst/>
            <a:gdLst/>
            <a:ahLst/>
            <a:cxnLst/>
            <a:rect r="r" b="b" t="t" l="l"/>
            <a:pathLst>
              <a:path h="5445045" w="9469643">
                <a:moveTo>
                  <a:pt x="0" y="0"/>
                </a:moveTo>
                <a:lnTo>
                  <a:pt x="9469643" y="0"/>
                </a:lnTo>
                <a:lnTo>
                  <a:pt x="9469643" y="5445045"/>
                </a:lnTo>
                <a:lnTo>
                  <a:pt x="0" y="5445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8785" y="9437547"/>
            <a:ext cx="12163843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https://sol.sbc.org.br/index.php/vem/article/view/30288/30094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94093" y="559761"/>
            <a:ext cx="11301259" cy="2924201"/>
          </a:xfrm>
          <a:custGeom>
            <a:avLst/>
            <a:gdLst/>
            <a:ahLst/>
            <a:cxnLst/>
            <a:rect r="r" b="b" t="t" l="l"/>
            <a:pathLst>
              <a:path h="2924201" w="11301259">
                <a:moveTo>
                  <a:pt x="0" y="0"/>
                </a:moveTo>
                <a:lnTo>
                  <a:pt x="11301259" y="0"/>
                </a:lnTo>
                <a:lnTo>
                  <a:pt x="11301259" y="2924201"/>
                </a:lnTo>
                <a:lnTo>
                  <a:pt x="0" y="2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73623" y="4722039"/>
            <a:ext cx="13356213" cy="3506006"/>
          </a:xfrm>
          <a:custGeom>
            <a:avLst/>
            <a:gdLst/>
            <a:ahLst/>
            <a:cxnLst/>
            <a:rect r="r" b="b" t="t" l="l"/>
            <a:pathLst>
              <a:path h="3506006" w="13356213">
                <a:moveTo>
                  <a:pt x="0" y="0"/>
                </a:moveTo>
                <a:lnTo>
                  <a:pt x="13356212" y="0"/>
                </a:lnTo>
                <a:lnTo>
                  <a:pt x="13356212" y="3506006"/>
                </a:lnTo>
                <a:lnTo>
                  <a:pt x="0" y="3506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8785" y="9437547"/>
            <a:ext cx="12163843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https://sol.sbc.org.br/index.php/vem/article/view/30288/30094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105" y="4511464"/>
            <a:ext cx="7845928" cy="3505134"/>
          </a:xfrm>
          <a:custGeom>
            <a:avLst/>
            <a:gdLst/>
            <a:ahLst/>
            <a:cxnLst/>
            <a:rect r="r" b="b" t="t" l="l"/>
            <a:pathLst>
              <a:path h="3505134" w="7845928">
                <a:moveTo>
                  <a:pt x="0" y="0"/>
                </a:moveTo>
                <a:lnTo>
                  <a:pt x="7845928" y="0"/>
                </a:lnTo>
                <a:lnTo>
                  <a:pt x="7845928" y="3505134"/>
                </a:lnTo>
                <a:lnTo>
                  <a:pt x="0" y="3505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05563" y="4882736"/>
            <a:ext cx="8371034" cy="2257803"/>
          </a:xfrm>
          <a:custGeom>
            <a:avLst/>
            <a:gdLst/>
            <a:ahLst/>
            <a:cxnLst/>
            <a:rect r="r" b="b" t="t" l="l"/>
            <a:pathLst>
              <a:path h="2257803" w="8371034">
                <a:moveTo>
                  <a:pt x="0" y="0"/>
                </a:moveTo>
                <a:lnTo>
                  <a:pt x="8371035" y="0"/>
                </a:lnTo>
                <a:lnTo>
                  <a:pt x="8371035" y="2257803"/>
                </a:lnTo>
                <a:lnTo>
                  <a:pt x="0" y="2257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01908" y="5844513"/>
            <a:ext cx="1359099" cy="969003"/>
          </a:xfrm>
          <a:custGeom>
            <a:avLst/>
            <a:gdLst/>
            <a:ahLst/>
            <a:cxnLst/>
            <a:rect r="r" b="b" t="t" l="l"/>
            <a:pathLst>
              <a:path h="969003" w="1359099">
                <a:moveTo>
                  <a:pt x="0" y="0"/>
                </a:moveTo>
                <a:lnTo>
                  <a:pt x="1359099" y="0"/>
                </a:lnTo>
                <a:lnTo>
                  <a:pt x="1359099" y="969004"/>
                </a:lnTo>
                <a:lnTo>
                  <a:pt x="0" y="9690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73886" y="467199"/>
            <a:ext cx="11802711" cy="137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Buscar exemplos de código-fonte na Web é uma atividade recorrente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04589" y="3282019"/>
            <a:ext cx="16351174" cy="2881894"/>
          </a:xfrm>
          <a:custGeom>
            <a:avLst/>
            <a:gdLst/>
            <a:ahLst/>
            <a:cxnLst/>
            <a:rect r="r" b="b" t="t" l="l"/>
            <a:pathLst>
              <a:path h="2881894" w="16351174">
                <a:moveTo>
                  <a:pt x="0" y="0"/>
                </a:moveTo>
                <a:lnTo>
                  <a:pt x="16351174" y="0"/>
                </a:lnTo>
                <a:lnTo>
                  <a:pt x="16351174" y="2881894"/>
                </a:lnTo>
                <a:lnTo>
                  <a:pt x="0" y="288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15732" y="6887438"/>
            <a:ext cx="4648373" cy="1940696"/>
          </a:xfrm>
          <a:custGeom>
            <a:avLst/>
            <a:gdLst/>
            <a:ahLst/>
            <a:cxnLst/>
            <a:rect r="r" b="b" t="t" l="l"/>
            <a:pathLst>
              <a:path h="1940696" w="4648373">
                <a:moveTo>
                  <a:pt x="0" y="0"/>
                </a:moveTo>
                <a:lnTo>
                  <a:pt x="4648373" y="0"/>
                </a:lnTo>
                <a:lnTo>
                  <a:pt x="4648373" y="1940696"/>
                </a:lnTo>
                <a:lnTo>
                  <a:pt x="0" y="1940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0042" y="774450"/>
            <a:ext cx="1502229" cy="1502229"/>
          </a:xfrm>
          <a:custGeom>
            <a:avLst/>
            <a:gdLst/>
            <a:ahLst/>
            <a:cxnLst/>
            <a:rect r="r" b="b" t="t" l="l"/>
            <a:pathLst>
              <a:path h="1502229" w="1502229">
                <a:moveTo>
                  <a:pt x="0" y="0"/>
                </a:moveTo>
                <a:lnTo>
                  <a:pt x="1502229" y="0"/>
                </a:lnTo>
                <a:lnTo>
                  <a:pt x="1502229" y="1502228"/>
                </a:lnTo>
                <a:lnTo>
                  <a:pt x="0" y="1502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8563" y="1121441"/>
            <a:ext cx="1180271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Trabalho em andamento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4739" y="692277"/>
            <a:ext cx="11301259" cy="2486277"/>
          </a:xfrm>
          <a:custGeom>
            <a:avLst/>
            <a:gdLst/>
            <a:ahLst/>
            <a:cxnLst/>
            <a:rect r="r" b="b" t="t" l="l"/>
            <a:pathLst>
              <a:path h="2486277" w="11301259">
                <a:moveTo>
                  <a:pt x="0" y="0"/>
                </a:moveTo>
                <a:lnTo>
                  <a:pt x="11301258" y="0"/>
                </a:lnTo>
                <a:lnTo>
                  <a:pt x="11301258" y="2486277"/>
                </a:lnTo>
                <a:lnTo>
                  <a:pt x="0" y="2486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5576" y="3379924"/>
            <a:ext cx="8930931" cy="5793942"/>
          </a:xfrm>
          <a:custGeom>
            <a:avLst/>
            <a:gdLst/>
            <a:ahLst/>
            <a:cxnLst/>
            <a:rect r="r" b="b" t="t" l="l"/>
            <a:pathLst>
              <a:path h="5793942" w="8930931">
                <a:moveTo>
                  <a:pt x="0" y="0"/>
                </a:moveTo>
                <a:lnTo>
                  <a:pt x="8930932" y="0"/>
                </a:lnTo>
                <a:lnTo>
                  <a:pt x="8930932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009" y="4449836"/>
            <a:ext cx="7315200" cy="3118104"/>
          </a:xfrm>
          <a:custGeom>
            <a:avLst/>
            <a:gdLst/>
            <a:ahLst/>
            <a:cxnLst/>
            <a:rect r="r" b="b" t="t" l="l"/>
            <a:pathLst>
              <a:path h="3118104" w="7315200">
                <a:moveTo>
                  <a:pt x="0" y="0"/>
                </a:moveTo>
                <a:lnTo>
                  <a:pt x="7315200" y="0"/>
                </a:lnTo>
                <a:lnTo>
                  <a:pt x="7315200" y="3118104"/>
                </a:lnTo>
                <a:lnTo>
                  <a:pt x="0" y="31181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1586" y="9421826"/>
            <a:ext cx="7985650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https://doi.org/10.1145/3624918.3625329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009" y="4449836"/>
            <a:ext cx="7315200" cy="3118104"/>
          </a:xfrm>
          <a:custGeom>
            <a:avLst/>
            <a:gdLst/>
            <a:ahLst/>
            <a:cxnLst/>
            <a:rect r="r" b="b" t="t" l="l"/>
            <a:pathLst>
              <a:path h="3118104" w="7315200">
                <a:moveTo>
                  <a:pt x="0" y="0"/>
                </a:moveTo>
                <a:lnTo>
                  <a:pt x="7315200" y="0"/>
                </a:lnTo>
                <a:lnTo>
                  <a:pt x="7315200" y="3118104"/>
                </a:lnTo>
                <a:lnTo>
                  <a:pt x="0" y="3118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4219" y="469114"/>
            <a:ext cx="11301259" cy="2260252"/>
          </a:xfrm>
          <a:custGeom>
            <a:avLst/>
            <a:gdLst/>
            <a:ahLst/>
            <a:cxnLst/>
            <a:rect r="r" b="b" t="t" l="l"/>
            <a:pathLst>
              <a:path h="2260252" w="11301259">
                <a:moveTo>
                  <a:pt x="0" y="0"/>
                </a:moveTo>
                <a:lnTo>
                  <a:pt x="11301259" y="0"/>
                </a:lnTo>
                <a:lnTo>
                  <a:pt x="11301259" y="2260251"/>
                </a:lnTo>
                <a:lnTo>
                  <a:pt x="0" y="22602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46451" y="2810321"/>
            <a:ext cx="8853440" cy="6640080"/>
          </a:xfrm>
          <a:custGeom>
            <a:avLst/>
            <a:gdLst/>
            <a:ahLst/>
            <a:cxnLst/>
            <a:rect r="r" b="b" t="t" l="l"/>
            <a:pathLst>
              <a:path h="6640080" w="8853440">
                <a:moveTo>
                  <a:pt x="0" y="0"/>
                </a:moveTo>
                <a:lnTo>
                  <a:pt x="8853441" y="0"/>
                </a:lnTo>
                <a:lnTo>
                  <a:pt x="8853441" y="6640080"/>
                </a:lnTo>
                <a:lnTo>
                  <a:pt x="0" y="6640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21286" y="9498026"/>
            <a:ext cx="11100765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https://elicus.com/prompt-engineering/chatgpt-prompt-examples-for-everyday-use-and-prompt-engineering/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639" y="4382901"/>
            <a:ext cx="4225725" cy="4114800"/>
          </a:xfrm>
          <a:custGeom>
            <a:avLst/>
            <a:gdLst/>
            <a:ahLst/>
            <a:cxnLst/>
            <a:rect r="r" b="b" t="t" l="l"/>
            <a:pathLst>
              <a:path h="4114800" w="4225725">
                <a:moveTo>
                  <a:pt x="0" y="0"/>
                </a:moveTo>
                <a:lnTo>
                  <a:pt x="4225725" y="0"/>
                </a:lnTo>
                <a:lnTo>
                  <a:pt x="42257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64054" y="4673276"/>
            <a:ext cx="10471926" cy="1101212"/>
            <a:chOff x="0" y="0"/>
            <a:chExt cx="27994773" cy="2943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44646" y="4805878"/>
            <a:ext cx="661643" cy="709212"/>
          </a:xfrm>
          <a:custGeom>
            <a:avLst/>
            <a:gdLst/>
            <a:ahLst/>
            <a:cxnLst/>
            <a:rect r="r" b="b" t="t" l="l"/>
            <a:pathLst>
              <a:path h="709212" w="661643">
                <a:moveTo>
                  <a:pt x="0" y="0"/>
                </a:moveTo>
                <a:lnTo>
                  <a:pt x="661643" y="0"/>
                </a:lnTo>
                <a:lnTo>
                  <a:pt x="661643" y="709212"/>
                </a:lnTo>
                <a:lnTo>
                  <a:pt x="0" y="709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64054" y="5890602"/>
            <a:ext cx="10471926" cy="1101212"/>
            <a:chOff x="0" y="0"/>
            <a:chExt cx="27994773" cy="29438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044646" y="6023204"/>
            <a:ext cx="661643" cy="709212"/>
          </a:xfrm>
          <a:custGeom>
            <a:avLst/>
            <a:gdLst/>
            <a:ahLst/>
            <a:cxnLst/>
            <a:rect r="r" b="b" t="t" l="l"/>
            <a:pathLst>
              <a:path h="709212" w="661643">
                <a:moveTo>
                  <a:pt x="0" y="0"/>
                </a:moveTo>
                <a:lnTo>
                  <a:pt x="661643" y="0"/>
                </a:lnTo>
                <a:lnTo>
                  <a:pt x="661643" y="709212"/>
                </a:lnTo>
                <a:lnTo>
                  <a:pt x="0" y="709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964054" y="7106113"/>
            <a:ext cx="10471926" cy="1101212"/>
            <a:chOff x="0" y="0"/>
            <a:chExt cx="27994773" cy="29438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044646" y="7238716"/>
            <a:ext cx="661643" cy="709212"/>
          </a:xfrm>
          <a:custGeom>
            <a:avLst/>
            <a:gdLst/>
            <a:ahLst/>
            <a:cxnLst/>
            <a:rect r="r" b="b" t="t" l="l"/>
            <a:pathLst>
              <a:path h="709212" w="661643">
                <a:moveTo>
                  <a:pt x="0" y="0"/>
                </a:moveTo>
                <a:lnTo>
                  <a:pt x="661643" y="0"/>
                </a:lnTo>
                <a:lnTo>
                  <a:pt x="661643" y="709211"/>
                </a:lnTo>
                <a:lnTo>
                  <a:pt x="0" y="709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67884" y="450109"/>
            <a:ext cx="10464266" cy="3718342"/>
          </a:xfrm>
          <a:custGeom>
            <a:avLst/>
            <a:gdLst/>
            <a:ahLst/>
            <a:cxnLst/>
            <a:rect r="r" b="b" t="t" l="l"/>
            <a:pathLst>
              <a:path h="3718342" w="10464266">
                <a:moveTo>
                  <a:pt x="0" y="0"/>
                </a:moveTo>
                <a:lnTo>
                  <a:pt x="10464266" y="0"/>
                </a:lnTo>
                <a:lnTo>
                  <a:pt x="10464266" y="3718342"/>
                </a:lnTo>
                <a:lnTo>
                  <a:pt x="0" y="3718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059258" y="9430791"/>
            <a:ext cx="8200042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https://doi.org/10.3389/feduc.2024.1328769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25006" y="4852833"/>
            <a:ext cx="9610974" cy="62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7"/>
              </a:lnSpc>
            </a:pPr>
            <a:r>
              <a:rPr lang="en-US" sz="2081" b="true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Não consideram uma ameaça ao sistema educacional, desde que os </a:t>
            </a:r>
          </a:p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dados gerados sejam verificáveis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25006" y="5974968"/>
            <a:ext cx="9610974" cy="94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O uso do ChatGPT pode ajudar a melhorar as habilidades de pensamento computacional, autoprogramação e motivação entre os alunos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25006" y="7150687"/>
            <a:ext cx="9610974" cy="94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Possui potencial como uma ferramenta educacional em </a:t>
            </a: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fornecer respostas rápidas e precisas a uma ampla variedade de tipos de questões de teste em vários domínios.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639" y="4382901"/>
            <a:ext cx="4225725" cy="4114800"/>
          </a:xfrm>
          <a:custGeom>
            <a:avLst/>
            <a:gdLst/>
            <a:ahLst/>
            <a:cxnLst/>
            <a:rect r="r" b="b" t="t" l="l"/>
            <a:pathLst>
              <a:path h="4114800" w="4225725">
                <a:moveTo>
                  <a:pt x="0" y="0"/>
                </a:moveTo>
                <a:lnTo>
                  <a:pt x="4225725" y="0"/>
                </a:lnTo>
                <a:lnTo>
                  <a:pt x="42257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64054" y="4673276"/>
            <a:ext cx="10471926" cy="1101212"/>
            <a:chOff x="0" y="0"/>
            <a:chExt cx="27994773" cy="2943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64054" y="5890602"/>
            <a:ext cx="10471926" cy="1101212"/>
            <a:chOff x="0" y="0"/>
            <a:chExt cx="27994773" cy="2943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64054" y="7106113"/>
            <a:ext cx="10471926" cy="1101212"/>
            <a:chOff x="0" y="0"/>
            <a:chExt cx="27994773" cy="29438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058258" y="4833783"/>
            <a:ext cx="719123" cy="680368"/>
          </a:xfrm>
          <a:custGeom>
            <a:avLst/>
            <a:gdLst/>
            <a:ahLst/>
            <a:cxnLst/>
            <a:rect r="r" b="b" t="t" l="l"/>
            <a:pathLst>
              <a:path h="680368" w="719123">
                <a:moveTo>
                  <a:pt x="0" y="0"/>
                </a:moveTo>
                <a:lnTo>
                  <a:pt x="719123" y="0"/>
                </a:lnTo>
                <a:lnTo>
                  <a:pt x="719123" y="680368"/>
                </a:lnTo>
                <a:lnTo>
                  <a:pt x="0" y="680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058258" y="6098338"/>
            <a:ext cx="719123" cy="680368"/>
          </a:xfrm>
          <a:custGeom>
            <a:avLst/>
            <a:gdLst/>
            <a:ahLst/>
            <a:cxnLst/>
            <a:rect r="r" b="b" t="t" l="l"/>
            <a:pathLst>
              <a:path h="680368" w="719123">
                <a:moveTo>
                  <a:pt x="0" y="0"/>
                </a:moveTo>
                <a:lnTo>
                  <a:pt x="719123" y="0"/>
                </a:lnTo>
                <a:lnTo>
                  <a:pt x="719123" y="680368"/>
                </a:lnTo>
                <a:lnTo>
                  <a:pt x="0" y="680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058258" y="7276145"/>
            <a:ext cx="719123" cy="680368"/>
          </a:xfrm>
          <a:custGeom>
            <a:avLst/>
            <a:gdLst/>
            <a:ahLst/>
            <a:cxnLst/>
            <a:rect r="r" b="b" t="t" l="l"/>
            <a:pathLst>
              <a:path h="680368" w="719123">
                <a:moveTo>
                  <a:pt x="0" y="0"/>
                </a:moveTo>
                <a:lnTo>
                  <a:pt x="719123" y="0"/>
                </a:lnTo>
                <a:lnTo>
                  <a:pt x="719123" y="680368"/>
                </a:lnTo>
                <a:lnTo>
                  <a:pt x="0" y="680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059258" y="9430791"/>
            <a:ext cx="8200042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https://doi.org/10.3389/feduc.2024.1328769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25006" y="4852833"/>
            <a:ext cx="9610974" cy="62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Respostas podem ter informações imprecisas, fabricadas e enganosas em sua saída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25006" y="7467266"/>
            <a:ext cx="9610974" cy="30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 A saída poderia ser genérica e poderia </a:t>
            </a: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exigir perguntas mais refinadas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25006" y="6107863"/>
            <a:ext cx="943429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LLMs são </a:t>
            </a: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limitados no número de palavras que podem  ser geradas por resposta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967884" y="450109"/>
            <a:ext cx="10464266" cy="3718342"/>
          </a:xfrm>
          <a:custGeom>
            <a:avLst/>
            <a:gdLst/>
            <a:ahLst/>
            <a:cxnLst/>
            <a:rect r="r" b="b" t="t" l="l"/>
            <a:pathLst>
              <a:path h="3718342" w="10464266">
                <a:moveTo>
                  <a:pt x="0" y="0"/>
                </a:moveTo>
                <a:lnTo>
                  <a:pt x="10464266" y="0"/>
                </a:lnTo>
                <a:lnTo>
                  <a:pt x="10464266" y="3718342"/>
                </a:lnTo>
                <a:lnTo>
                  <a:pt x="0" y="3718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639" y="4382901"/>
            <a:ext cx="4225725" cy="4114800"/>
          </a:xfrm>
          <a:custGeom>
            <a:avLst/>
            <a:gdLst/>
            <a:ahLst/>
            <a:cxnLst/>
            <a:rect r="r" b="b" t="t" l="l"/>
            <a:pathLst>
              <a:path h="4114800" w="4225725">
                <a:moveTo>
                  <a:pt x="0" y="0"/>
                </a:moveTo>
                <a:lnTo>
                  <a:pt x="4225725" y="0"/>
                </a:lnTo>
                <a:lnTo>
                  <a:pt x="42257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64054" y="4673276"/>
            <a:ext cx="10471926" cy="1101212"/>
            <a:chOff x="0" y="0"/>
            <a:chExt cx="27994773" cy="2943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64054" y="5890602"/>
            <a:ext cx="10471926" cy="1101212"/>
            <a:chOff x="0" y="0"/>
            <a:chExt cx="27994773" cy="2943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64054" y="7106113"/>
            <a:ext cx="10471926" cy="1101212"/>
            <a:chOff x="0" y="0"/>
            <a:chExt cx="27994773" cy="29438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044512" y="4754449"/>
            <a:ext cx="719123" cy="812071"/>
          </a:xfrm>
          <a:custGeom>
            <a:avLst/>
            <a:gdLst/>
            <a:ahLst/>
            <a:cxnLst/>
            <a:rect r="r" b="b" t="t" l="l"/>
            <a:pathLst>
              <a:path h="812071" w="719123">
                <a:moveTo>
                  <a:pt x="0" y="0"/>
                </a:moveTo>
                <a:lnTo>
                  <a:pt x="719123" y="0"/>
                </a:lnTo>
                <a:lnTo>
                  <a:pt x="719123" y="812071"/>
                </a:lnTo>
                <a:lnTo>
                  <a:pt x="0" y="812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059258" y="9430791"/>
            <a:ext cx="8200042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https://doi.org/10.3389/feduc.2024.1328769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25006" y="4852833"/>
            <a:ext cx="9610974" cy="62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O ChatGPT deve ser visto </a:t>
            </a: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como um auxílio, não um substituto para a experiência, julgamento e criatividade humanos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044512" y="6019004"/>
            <a:ext cx="719123" cy="812071"/>
          </a:xfrm>
          <a:custGeom>
            <a:avLst/>
            <a:gdLst/>
            <a:ahLst/>
            <a:cxnLst/>
            <a:rect r="r" b="b" t="t" l="l"/>
            <a:pathLst>
              <a:path h="812071" w="719123">
                <a:moveTo>
                  <a:pt x="0" y="0"/>
                </a:moveTo>
                <a:lnTo>
                  <a:pt x="719123" y="0"/>
                </a:lnTo>
                <a:lnTo>
                  <a:pt x="719123" y="812071"/>
                </a:lnTo>
                <a:lnTo>
                  <a:pt x="0" y="812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44512" y="7210294"/>
            <a:ext cx="719123" cy="812071"/>
          </a:xfrm>
          <a:custGeom>
            <a:avLst/>
            <a:gdLst/>
            <a:ahLst/>
            <a:cxnLst/>
            <a:rect r="r" b="b" t="t" l="l"/>
            <a:pathLst>
              <a:path h="812071" w="719123">
                <a:moveTo>
                  <a:pt x="0" y="0"/>
                </a:moveTo>
                <a:lnTo>
                  <a:pt x="719123" y="0"/>
                </a:lnTo>
                <a:lnTo>
                  <a:pt x="719123" y="812071"/>
                </a:lnTo>
                <a:lnTo>
                  <a:pt x="0" y="812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825006" y="6275976"/>
            <a:ext cx="9610974" cy="30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Suporte à Aprendizagem Personalizada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25006" y="7311529"/>
            <a:ext cx="916484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D</a:t>
            </a: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esenvolver as habilidades de escrita para obter respostas de maior  qualidade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967884" y="450109"/>
            <a:ext cx="10464266" cy="3718342"/>
          </a:xfrm>
          <a:custGeom>
            <a:avLst/>
            <a:gdLst/>
            <a:ahLst/>
            <a:cxnLst/>
            <a:rect r="r" b="b" t="t" l="l"/>
            <a:pathLst>
              <a:path h="3718342" w="10464266">
                <a:moveTo>
                  <a:pt x="0" y="0"/>
                </a:moveTo>
                <a:lnTo>
                  <a:pt x="10464266" y="0"/>
                </a:lnTo>
                <a:lnTo>
                  <a:pt x="10464266" y="3718342"/>
                </a:lnTo>
                <a:lnTo>
                  <a:pt x="0" y="3718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3639" y="4382901"/>
            <a:ext cx="4225725" cy="4114800"/>
          </a:xfrm>
          <a:custGeom>
            <a:avLst/>
            <a:gdLst/>
            <a:ahLst/>
            <a:cxnLst/>
            <a:rect r="r" b="b" t="t" l="l"/>
            <a:pathLst>
              <a:path h="4114800" w="4225725">
                <a:moveTo>
                  <a:pt x="0" y="0"/>
                </a:moveTo>
                <a:lnTo>
                  <a:pt x="4225725" y="0"/>
                </a:lnTo>
                <a:lnTo>
                  <a:pt x="42257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64054" y="4673276"/>
            <a:ext cx="10471926" cy="1101212"/>
            <a:chOff x="0" y="0"/>
            <a:chExt cx="27994773" cy="29438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964054" y="5890602"/>
            <a:ext cx="10471926" cy="1101212"/>
            <a:chOff x="0" y="0"/>
            <a:chExt cx="27994773" cy="29438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64054" y="7106113"/>
            <a:ext cx="10471926" cy="1101212"/>
            <a:chOff x="0" y="0"/>
            <a:chExt cx="27994773" cy="29438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04800" y="30480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27689972" y="0"/>
                  </a:moveTo>
                  <a:lnTo>
                    <a:pt x="27689972" y="2639088"/>
                  </a:lnTo>
                  <a:lnTo>
                    <a:pt x="0" y="2639088"/>
                  </a:lnTo>
                  <a:lnTo>
                    <a:pt x="0" y="2334288"/>
                  </a:lnTo>
                  <a:lnTo>
                    <a:pt x="27385172" y="2334288"/>
                  </a:lnTo>
                  <a:lnTo>
                    <a:pt x="27385172" y="0"/>
                  </a:lnTo>
                  <a:close/>
                </a:path>
              </a:pathLst>
            </a:custGeom>
            <a:solidFill>
              <a:srgbClr val="322F5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689972" cy="2639088"/>
            </a:xfrm>
            <a:custGeom>
              <a:avLst/>
              <a:gdLst/>
              <a:ahLst/>
              <a:cxnLst/>
              <a:rect r="r" b="b" t="t" l="l"/>
              <a:pathLst>
                <a:path h="2639088" w="27689972">
                  <a:moveTo>
                    <a:pt x="0" y="0"/>
                  </a:moveTo>
                  <a:lnTo>
                    <a:pt x="27689972" y="0"/>
                  </a:lnTo>
                  <a:lnTo>
                    <a:pt x="27689972" y="2639088"/>
                  </a:lnTo>
                  <a:lnTo>
                    <a:pt x="0" y="26390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072002" y="4771992"/>
            <a:ext cx="753004" cy="776985"/>
          </a:xfrm>
          <a:custGeom>
            <a:avLst/>
            <a:gdLst/>
            <a:ahLst/>
            <a:cxnLst/>
            <a:rect r="r" b="b" t="t" l="l"/>
            <a:pathLst>
              <a:path h="776985" w="753004">
                <a:moveTo>
                  <a:pt x="0" y="0"/>
                </a:moveTo>
                <a:lnTo>
                  <a:pt x="753004" y="0"/>
                </a:lnTo>
                <a:lnTo>
                  <a:pt x="753004" y="776985"/>
                </a:lnTo>
                <a:lnTo>
                  <a:pt x="0" y="776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059258" y="9430791"/>
            <a:ext cx="8200042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https://doi.org/10.3389/feduc.2024.1328769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19668" y="4852833"/>
            <a:ext cx="9610974" cy="62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Os alunos precisam desenvolver habilidades para analisar, avaliar e interpretar informações de forma crítica.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19668" y="6280617"/>
            <a:ext cx="9610974" cy="30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Plágio, problemas de direitos autorais e desonestidade </a:t>
            </a: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acadêmica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072002" y="6031663"/>
            <a:ext cx="753004" cy="776985"/>
          </a:xfrm>
          <a:custGeom>
            <a:avLst/>
            <a:gdLst/>
            <a:ahLst/>
            <a:cxnLst/>
            <a:rect r="r" b="b" t="t" l="l"/>
            <a:pathLst>
              <a:path h="776985" w="753004">
                <a:moveTo>
                  <a:pt x="0" y="0"/>
                </a:moveTo>
                <a:lnTo>
                  <a:pt x="753004" y="0"/>
                </a:lnTo>
                <a:lnTo>
                  <a:pt x="753004" y="776985"/>
                </a:lnTo>
                <a:lnTo>
                  <a:pt x="0" y="776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72002" y="7227837"/>
            <a:ext cx="753004" cy="776985"/>
          </a:xfrm>
          <a:custGeom>
            <a:avLst/>
            <a:gdLst/>
            <a:ahLst/>
            <a:cxnLst/>
            <a:rect r="r" b="b" t="t" l="l"/>
            <a:pathLst>
              <a:path h="776985" w="753004">
                <a:moveTo>
                  <a:pt x="0" y="0"/>
                </a:moveTo>
                <a:lnTo>
                  <a:pt x="753004" y="0"/>
                </a:lnTo>
                <a:lnTo>
                  <a:pt x="753004" y="776985"/>
                </a:lnTo>
                <a:lnTo>
                  <a:pt x="0" y="776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919668" y="7309275"/>
            <a:ext cx="9610974" cy="624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497"/>
              </a:lnSpc>
              <a:spcBef>
                <a:spcPct val="0"/>
              </a:spcBef>
            </a:pPr>
            <a:r>
              <a:rPr lang="en-US" b="true" sz="2081">
                <a:solidFill>
                  <a:srgbClr val="322F5D"/>
                </a:solidFill>
                <a:latin typeface="Now Medium"/>
                <a:ea typeface="Now Medium"/>
                <a:cs typeface="Now Medium"/>
                <a:sym typeface="Now Medium"/>
              </a:rPr>
              <a:t>Identificar informações imprecisas pode ser difícil para iniciantes em determinado assunto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967884" y="450109"/>
            <a:ext cx="10464266" cy="3718342"/>
          </a:xfrm>
          <a:custGeom>
            <a:avLst/>
            <a:gdLst/>
            <a:ahLst/>
            <a:cxnLst/>
            <a:rect r="r" b="b" t="t" l="l"/>
            <a:pathLst>
              <a:path h="3718342" w="10464266">
                <a:moveTo>
                  <a:pt x="0" y="0"/>
                </a:moveTo>
                <a:lnTo>
                  <a:pt x="10464266" y="0"/>
                </a:lnTo>
                <a:lnTo>
                  <a:pt x="10464266" y="3718342"/>
                </a:lnTo>
                <a:lnTo>
                  <a:pt x="0" y="3718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6" t="0" r="-4758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60828" y="-1729020"/>
            <a:ext cx="11198556" cy="14120211"/>
          </a:xfrm>
          <a:custGeom>
            <a:avLst/>
            <a:gdLst/>
            <a:ahLst/>
            <a:cxnLst/>
            <a:rect r="r" b="b" t="t" l="l"/>
            <a:pathLst>
              <a:path h="14120211" w="11198556">
                <a:moveTo>
                  <a:pt x="0" y="0"/>
                </a:moveTo>
                <a:lnTo>
                  <a:pt x="11198556" y="0"/>
                </a:lnTo>
                <a:lnTo>
                  <a:pt x="11198556" y="14120211"/>
                </a:lnTo>
                <a:lnTo>
                  <a:pt x="0" y="14120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526" t="0" r="-1178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95700" y="521432"/>
            <a:ext cx="3772270" cy="4622068"/>
          </a:xfrm>
          <a:custGeom>
            <a:avLst/>
            <a:gdLst/>
            <a:ahLst/>
            <a:cxnLst/>
            <a:rect r="r" b="b" t="t" l="l"/>
            <a:pathLst>
              <a:path h="4622068" w="3772270">
                <a:moveTo>
                  <a:pt x="0" y="0"/>
                </a:moveTo>
                <a:lnTo>
                  <a:pt x="3772270" y="0"/>
                </a:lnTo>
                <a:lnTo>
                  <a:pt x="3772270" y="4622068"/>
                </a:lnTo>
                <a:lnTo>
                  <a:pt x="0" y="462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7831" y="6784525"/>
            <a:ext cx="10169983" cy="2866086"/>
          </a:xfrm>
          <a:custGeom>
            <a:avLst/>
            <a:gdLst/>
            <a:ahLst/>
            <a:cxnLst/>
            <a:rect r="r" b="b" t="t" l="l"/>
            <a:pathLst>
              <a:path h="2866086" w="10169983">
                <a:moveTo>
                  <a:pt x="0" y="0"/>
                </a:moveTo>
                <a:lnTo>
                  <a:pt x="10169983" y="0"/>
                </a:lnTo>
                <a:lnTo>
                  <a:pt x="10169983" y="2866086"/>
                </a:lnTo>
                <a:lnTo>
                  <a:pt x="0" y="2866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84097" y="5273936"/>
            <a:ext cx="6197452" cy="95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5"/>
              </a:lnSpc>
            </a:pPr>
            <a:r>
              <a:rPr lang="en-US" sz="2739">
                <a:solidFill>
                  <a:srgbClr val="FFFFFF">
                    <a:alpha val="44706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Carlos Eduardo C. Dantas </a:t>
            </a:r>
          </a:p>
          <a:p>
            <a:pPr algn="ctr">
              <a:lnSpc>
                <a:spcPts val="3835"/>
              </a:lnSpc>
            </a:pPr>
            <a:r>
              <a:rPr lang="en-US" sz="2739">
                <a:solidFill>
                  <a:srgbClr val="FFFFFF">
                    <a:alpha val="44706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carloseduardodantas@iftm.edu.br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1203" y="4068808"/>
            <a:ext cx="7366483" cy="2231950"/>
          </a:xfrm>
          <a:custGeom>
            <a:avLst/>
            <a:gdLst/>
            <a:ahLst/>
            <a:cxnLst/>
            <a:rect r="r" b="b" t="t" l="l"/>
            <a:pathLst>
              <a:path h="2231950" w="7366483">
                <a:moveTo>
                  <a:pt x="0" y="0"/>
                </a:moveTo>
                <a:lnTo>
                  <a:pt x="7366484" y="0"/>
                </a:lnTo>
                <a:lnTo>
                  <a:pt x="7366484" y="2231950"/>
                </a:lnTo>
                <a:lnTo>
                  <a:pt x="0" y="223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28707" y="2688498"/>
            <a:ext cx="8685641" cy="2551407"/>
          </a:xfrm>
          <a:custGeom>
            <a:avLst/>
            <a:gdLst/>
            <a:ahLst/>
            <a:cxnLst/>
            <a:rect r="r" b="b" t="t" l="l"/>
            <a:pathLst>
              <a:path h="2551407" w="8685641">
                <a:moveTo>
                  <a:pt x="0" y="0"/>
                </a:moveTo>
                <a:lnTo>
                  <a:pt x="8685641" y="0"/>
                </a:lnTo>
                <a:lnTo>
                  <a:pt x="8685641" y="2551407"/>
                </a:lnTo>
                <a:lnTo>
                  <a:pt x="0" y="2551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7588" y="6696665"/>
            <a:ext cx="8367878" cy="2603609"/>
          </a:xfrm>
          <a:custGeom>
            <a:avLst/>
            <a:gdLst/>
            <a:ahLst/>
            <a:cxnLst/>
            <a:rect r="r" b="b" t="t" l="l"/>
            <a:pathLst>
              <a:path h="2603609" w="8367878">
                <a:moveTo>
                  <a:pt x="0" y="0"/>
                </a:moveTo>
                <a:lnTo>
                  <a:pt x="8367878" y="0"/>
                </a:lnTo>
                <a:lnTo>
                  <a:pt x="8367878" y="2603609"/>
                </a:lnTo>
                <a:lnTo>
                  <a:pt x="0" y="2603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50289" y="5465209"/>
            <a:ext cx="590135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</a:t>
            </a: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  <a:hlinkClick r:id="rId7" tooltip="https://doi.org/10.1109/MSR52588.2021.00044"/>
              </a:rPr>
              <a:t>10.1109/MSR52588.2021.00044</a:t>
            </a: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5544" y="6511499"/>
            <a:ext cx="5554842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 </a:t>
            </a: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  <a:hlinkClick r:id="rId8" tooltip="https://link.springer.com/article/10.1007/s10664-017-9514-4"/>
              </a:rPr>
              <a:t>10.1007/s10664-017-9514-4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0289" y="9428336"/>
            <a:ext cx="590135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</a:t>
            </a: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  <a:hlinkClick r:id="rId9" tooltip="http://dx.doi.org/10.1145/2568225.2568292"/>
              </a:rPr>
              <a:t>10.1145/2568225.2568292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5498" y="2832806"/>
            <a:ext cx="11301259" cy="5410478"/>
          </a:xfrm>
          <a:custGeom>
            <a:avLst/>
            <a:gdLst/>
            <a:ahLst/>
            <a:cxnLst/>
            <a:rect r="r" b="b" t="t" l="l"/>
            <a:pathLst>
              <a:path h="5410478" w="11301259">
                <a:moveTo>
                  <a:pt x="0" y="0"/>
                </a:moveTo>
                <a:lnTo>
                  <a:pt x="11301258" y="0"/>
                </a:lnTo>
                <a:lnTo>
                  <a:pt x="11301258" y="5410478"/>
                </a:lnTo>
                <a:lnTo>
                  <a:pt x="0" y="5410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1534" y="4244683"/>
            <a:ext cx="3674311" cy="1437574"/>
          </a:xfrm>
          <a:custGeom>
            <a:avLst/>
            <a:gdLst/>
            <a:ahLst/>
            <a:cxnLst/>
            <a:rect r="r" b="b" t="t" l="l"/>
            <a:pathLst>
              <a:path h="1437574" w="3674311">
                <a:moveTo>
                  <a:pt x="0" y="0"/>
                </a:moveTo>
                <a:lnTo>
                  <a:pt x="3674312" y="0"/>
                </a:lnTo>
                <a:lnTo>
                  <a:pt x="3674312" y="1437574"/>
                </a:lnTo>
                <a:lnTo>
                  <a:pt x="0" y="1437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04076" y="8107265"/>
            <a:ext cx="2083924" cy="2083924"/>
          </a:xfrm>
          <a:custGeom>
            <a:avLst/>
            <a:gdLst/>
            <a:ahLst/>
            <a:cxnLst/>
            <a:rect r="r" b="b" t="t" l="l"/>
            <a:pathLst>
              <a:path h="2083924" w="2083924">
                <a:moveTo>
                  <a:pt x="0" y="0"/>
                </a:moveTo>
                <a:lnTo>
                  <a:pt x="2083924" y="0"/>
                </a:lnTo>
                <a:lnTo>
                  <a:pt x="2083924" y="2083924"/>
                </a:lnTo>
                <a:lnTo>
                  <a:pt x="0" y="2083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5432" y="8855709"/>
            <a:ext cx="5666845" cy="805181"/>
          </a:xfrm>
          <a:custGeom>
            <a:avLst/>
            <a:gdLst/>
            <a:ahLst/>
            <a:cxnLst/>
            <a:rect r="r" b="b" t="t" l="l"/>
            <a:pathLst>
              <a:path h="805181" w="5666845">
                <a:moveTo>
                  <a:pt x="0" y="0"/>
                </a:moveTo>
                <a:lnTo>
                  <a:pt x="5666845" y="0"/>
                </a:lnTo>
                <a:lnTo>
                  <a:pt x="5666845" y="805182"/>
                </a:lnTo>
                <a:lnTo>
                  <a:pt x="0" y="805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7457" y="660399"/>
            <a:ext cx="11802711" cy="137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Websites retornados pelo Google para fornecer exemplos de código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15449" y="8380992"/>
            <a:ext cx="5901356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DOI: </a:t>
            </a: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  <a:hlinkClick r:id="rId8" tooltip="https://doi.org/10.1109/MSR52588.2021.00044"/>
              </a:rPr>
              <a:t>10.1109/MSR52588.2021.00044</a:t>
            </a: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25535" y="5624147"/>
            <a:ext cx="7537815" cy="4456733"/>
          </a:xfrm>
          <a:custGeom>
            <a:avLst/>
            <a:gdLst/>
            <a:ahLst/>
            <a:cxnLst/>
            <a:rect r="r" b="b" t="t" l="l"/>
            <a:pathLst>
              <a:path h="4456733" w="7537815">
                <a:moveTo>
                  <a:pt x="0" y="0"/>
                </a:moveTo>
                <a:lnTo>
                  <a:pt x="7537815" y="0"/>
                </a:lnTo>
                <a:lnTo>
                  <a:pt x="7537815" y="4456733"/>
                </a:lnTo>
                <a:lnTo>
                  <a:pt x="0" y="4456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36999" y="2104058"/>
            <a:ext cx="11301259" cy="3319745"/>
          </a:xfrm>
          <a:custGeom>
            <a:avLst/>
            <a:gdLst/>
            <a:ahLst/>
            <a:cxnLst/>
            <a:rect r="r" b="b" t="t" l="l"/>
            <a:pathLst>
              <a:path h="3319745" w="11301259">
                <a:moveTo>
                  <a:pt x="0" y="0"/>
                </a:moveTo>
                <a:lnTo>
                  <a:pt x="11301259" y="0"/>
                </a:lnTo>
                <a:lnTo>
                  <a:pt x="11301259" y="3319744"/>
                </a:lnTo>
                <a:lnTo>
                  <a:pt x="0" y="3319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73886" y="467199"/>
            <a:ext cx="11802711" cy="137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Entregar o exemplo de código-fonte mais adequado para cada pergunta é um desafio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5763" y="2080074"/>
            <a:ext cx="11010340" cy="5915541"/>
          </a:xfrm>
          <a:custGeom>
            <a:avLst/>
            <a:gdLst/>
            <a:ahLst/>
            <a:cxnLst/>
            <a:rect r="r" b="b" t="t" l="l"/>
            <a:pathLst>
              <a:path h="5915541" w="11010340">
                <a:moveTo>
                  <a:pt x="0" y="0"/>
                </a:moveTo>
                <a:lnTo>
                  <a:pt x="11010340" y="0"/>
                </a:lnTo>
                <a:lnTo>
                  <a:pt x="11010340" y="5915541"/>
                </a:lnTo>
                <a:lnTo>
                  <a:pt x="0" y="5915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26289" y="707775"/>
            <a:ext cx="1180271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revolução da IA Generativa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04046" y="8140866"/>
            <a:ext cx="10675062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https://proceedings.neurips.cc/paper_files/paper/2017/file/3f5ee243547dee91fbd053c1c4a845aa-Paper.pdf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16424" y="2097269"/>
            <a:ext cx="11942876" cy="5971438"/>
          </a:xfrm>
          <a:custGeom>
            <a:avLst/>
            <a:gdLst/>
            <a:ahLst/>
            <a:cxnLst/>
            <a:rect r="r" b="b" t="t" l="l"/>
            <a:pathLst>
              <a:path h="5971438" w="11942876">
                <a:moveTo>
                  <a:pt x="0" y="0"/>
                </a:moveTo>
                <a:lnTo>
                  <a:pt x="11942876" y="0"/>
                </a:lnTo>
                <a:lnTo>
                  <a:pt x="11942876" y="5971438"/>
                </a:lnTo>
                <a:lnTo>
                  <a:pt x="0" y="5971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7457" y="660399"/>
            <a:ext cx="11802711" cy="137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Evolução na quantidade de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parâmetros por modelo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04046" y="8140866"/>
            <a:ext cx="10675062" cy="66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https://www.searchunify.com/blog/unlocking-the-future-of-ai-a-close-look-at-gpt-3-5-vs-gpt-4/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78193" y="3890116"/>
            <a:ext cx="4600761" cy="1719535"/>
          </a:xfrm>
          <a:custGeom>
            <a:avLst/>
            <a:gdLst/>
            <a:ahLst/>
            <a:cxnLst/>
            <a:rect r="r" b="b" t="t" l="l"/>
            <a:pathLst>
              <a:path h="1719535" w="4600761">
                <a:moveTo>
                  <a:pt x="0" y="0"/>
                </a:moveTo>
                <a:lnTo>
                  <a:pt x="4600762" y="0"/>
                </a:lnTo>
                <a:lnTo>
                  <a:pt x="4600762" y="1719535"/>
                </a:lnTo>
                <a:lnTo>
                  <a:pt x="0" y="171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5255" y="5955251"/>
            <a:ext cx="4143811" cy="890919"/>
          </a:xfrm>
          <a:custGeom>
            <a:avLst/>
            <a:gdLst/>
            <a:ahLst/>
            <a:cxnLst/>
            <a:rect r="r" b="b" t="t" l="l"/>
            <a:pathLst>
              <a:path h="890919" w="4143811">
                <a:moveTo>
                  <a:pt x="0" y="0"/>
                </a:moveTo>
                <a:lnTo>
                  <a:pt x="4143811" y="0"/>
                </a:lnTo>
                <a:lnTo>
                  <a:pt x="4143811" y="890920"/>
                </a:lnTo>
                <a:lnTo>
                  <a:pt x="0" y="890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32076" y="3312055"/>
            <a:ext cx="2438393" cy="2176266"/>
          </a:xfrm>
          <a:custGeom>
            <a:avLst/>
            <a:gdLst/>
            <a:ahLst/>
            <a:cxnLst/>
            <a:rect r="r" b="b" t="t" l="l"/>
            <a:pathLst>
              <a:path h="2176266" w="2438393">
                <a:moveTo>
                  <a:pt x="0" y="0"/>
                </a:moveTo>
                <a:lnTo>
                  <a:pt x="2438393" y="0"/>
                </a:lnTo>
                <a:lnTo>
                  <a:pt x="2438393" y="2176266"/>
                </a:lnTo>
                <a:lnTo>
                  <a:pt x="0" y="21762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69067" y="5955251"/>
            <a:ext cx="4143811" cy="890919"/>
          </a:xfrm>
          <a:custGeom>
            <a:avLst/>
            <a:gdLst/>
            <a:ahLst/>
            <a:cxnLst/>
            <a:rect r="r" b="b" t="t" l="l"/>
            <a:pathLst>
              <a:path h="890919" w="4143811">
                <a:moveTo>
                  <a:pt x="0" y="0"/>
                </a:moveTo>
                <a:lnTo>
                  <a:pt x="4143810" y="0"/>
                </a:lnTo>
                <a:lnTo>
                  <a:pt x="4143810" y="890920"/>
                </a:lnTo>
                <a:lnTo>
                  <a:pt x="0" y="890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27457" y="660399"/>
            <a:ext cx="1180271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IA Generativa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76086" y="6191796"/>
            <a:ext cx="3302149" cy="37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EFEFE"/>
                </a:solidFill>
                <a:latin typeface="Nunito Light"/>
                <a:ea typeface="Nunito Light"/>
                <a:cs typeface="Nunito Light"/>
                <a:sym typeface="Nunito Light"/>
              </a:rPr>
              <a:t>Resposta pré-fabricada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05158" y="6191796"/>
            <a:ext cx="3302149" cy="37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EFEFE"/>
                </a:solidFill>
                <a:latin typeface="Nunito Light"/>
                <a:ea typeface="Nunito Light"/>
                <a:cs typeface="Nunito Light"/>
                <a:sym typeface="Nunito Light"/>
              </a:rPr>
              <a:t>Criará uma resposta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67803" y="-2962564"/>
            <a:ext cx="11793338" cy="7474028"/>
          </a:xfrm>
          <a:custGeom>
            <a:avLst/>
            <a:gdLst/>
            <a:ahLst/>
            <a:cxnLst/>
            <a:rect r="r" b="b" t="t" l="l"/>
            <a:pathLst>
              <a:path h="7474028" w="11793338">
                <a:moveTo>
                  <a:pt x="0" y="0"/>
                </a:moveTo>
                <a:lnTo>
                  <a:pt x="11793338" y="0"/>
                </a:lnTo>
                <a:lnTo>
                  <a:pt x="11793338" y="7474028"/>
                </a:lnTo>
                <a:lnTo>
                  <a:pt x="0" y="747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21963" y="2108692"/>
            <a:ext cx="9523435" cy="5435684"/>
          </a:xfrm>
          <a:custGeom>
            <a:avLst/>
            <a:gdLst/>
            <a:ahLst/>
            <a:cxnLst/>
            <a:rect r="r" b="b" t="t" l="l"/>
            <a:pathLst>
              <a:path h="5435684" w="9523435">
                <a:moveTo>
                  <a:pt x="0" y="0"/>
                </a:moveTo>
                <a:lnTo>
                  <a:pt x="9523435" y="0"/>
                </a:lnTo>
                <a:lnTo>
                  <a:pt x="9523435" y="5435683"/>
                </a:lnTo>
                <a:lnTo>
                  <a:pt x="0" y="543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7457" y="660399"/>
            <a:ext cx="1180271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Aprendizado por Reforço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65088" y="8131261"/>
            <a:ext cx="10675062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04"/>
              </a:lnSpc>
            </a:pPr>
            <a:r>
              <a:rPr lang="en-US" sz="2100" spc="298">
                <a:solidFill>
                  <a:srgbClr val="FFFFFF">
                    <a:alpha val="29804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Fonte: https://www.news.aakashg.com/p/chatgpt-for-pms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DAGYSNVe3Cw</dc:identifier>
  <dcterms:modified xsi:type="dcterms:W3CDTF">2011-08-01T06:04:30Z</dcterms:modified>
  <cp:revision>1</cp:revision>
  <dc:title>Do Google à IA Generativa: A Nova Era do Auxílio na Programação para Estudantes de Computação.</dc:title>
</cp:coreProperties>
</file>